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6c0347127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6c0347127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6c0347127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c0347127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6bdc0ca00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6bdc0ca00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6c104bac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6c104bac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7a4f7c3d2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a4f7c3d2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a686536c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a686536c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a4f7c3d2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a4f7c3d2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a4f7c3d2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a4f7c3d2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7a686536c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7a686536c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6bef55dbc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bef55dbc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a686536c0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a686536c0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190700" y="901325"/>
            <a:ext cx="5493600" cy="187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Keypad Security System</a:t>
            </a:r>
            <a:endParaRPr sz="3200"/>
          </a:p>
        </p:txBody>
      </p:sp>
      <p:sp>
        <p:nvSpPr>
          <p:cNvPr id="135" name="Google Shape;135;p13"/>
          <p:cNvSpPr txBox="1"/>
          <p:nvPr>
            <p:ph idx="1" type="subTitle"/>
          </p:nvPr>
        </p:nvSpPr>
        <p:spPr>
          <a:xfrm>
            <a:off x="3190700" y="1876350"/>
            <a:ext cx="55830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Times New Roman"/>
                <a:ea typeface="Times New Roman"/>
                <a:cs typeface="Times New Roman"/>
                <a:sym typeface="Times New Roman"/>
              </a:rPr>
              <a:t>Group 25 Members: William Presley and Jay Hayes</a:t>
            </a:r>
            <a:endParaRPr sz="20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Membrane Switch</a:t>
            </a:r>
            <a:r>
              <a:rPr lang="en"/>
              <a:t> Code</a:t>
            </a:r>
            <a:endParaRPr/>
          </a:p>
        </p:txBody>
      </p:sp>
      <p:sp>
        <p:nvSpPr>
          <p:cNvPr id="190" name="Google Shape;190;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Major Functions:</a:t>
            </a:r>
            <a:endParaRPr sz="1800">
              <a:latin typeface="Times New Roman"/>
              <a:ea typeface="Times New Roman"/>
              <a:cs typeface="Times New Roman"/>
              <a:sym typeface="Times New Roman"/>
            </a:endParaRPr>
          </a:p>
          <a:p>
            <a:pPr indent="-342900" lvl="0" marL="457200" rtl="0" algn="l">
              <a:spcBef>
                <a:spcPts val="1600"/>
              </a:spcBef>
              <a:spcAft>
                <a:spcPts val="0"/>
              </a:spcAft>
              <a:buSzPts val="1800"/>
              <a:buFont typeface="Times New Roman"/>
              <a:buChar char="●"/>
            </a:pPr>
            <a:r>
              <a:rPr lang="en" sz="1800">
                <a:solidFill>
                  <a:srgbClr val="00B6FF"/>
                </a:solidFill>
                <a:latin typeface="Times New Roman"/>
                <a:ea typeface="Times New Roman"/>
                <a:cs typeface="Times New Roman"/>
                <a:sym typeface="Times New Roman"/>
              </a:rPr>
              <a:t>getPressed()</a:t>
            </a:r>
            <a:r>
              <a:rPr lang="en" sz="1800">
                <a:latin typeface="Times New Roman"/>
                <a:ea typeface="Times New Roman"/>
                <a:cs typeface="Times New Roman"/>
                <a:sym typeface="Times New Roman"/>
              </a:rPr>
              <a:t> - Gets the button pressed on membrane switch.</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solidFill>
                  <a:srgbClr val="00B6FF"/>
                </a:solidFill>
                <a:latin typeface="Times New Roman"/>
                <a:ea typeface="Times New Roman"/>
                <a:cs typeface="Times New Roman"/>
                <a:sym typeface="Times New Roman"/>
              </a:rPr>
              <a:t>sendKeyPressed()</a:t>
            </a:r>
            <a:r>
              <a:rPr lang="en" sz="1800">
                <a:latin typeface="Times New Roman"/>
                <a:ea typeface="Times New Roman"/>
                <a:cs typeface="Times New Roman"/>
                <a:sym typeface="Times New Roman"/>
              </a:rPr>
              <a:t> - Sends 4-bit binary value to Microchip Curiosity for button pressed.</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solidFill>
                  <a:srgbClr val="FF0000"/>
                </a:solidFill>
                <a:latin typeface="Times New Roman"/>
                <a:ea typeface="Times New Roman"/>
                <a:cs typeface="Times New Roman"/>
                <a:sym typeface="Times New Roman"/>
              </a:rPr>
              <a:t>getMemInput()</a:t>
            </a:r>
            <a:r>
              <a:rPr lang="en" sz="1800">
                <a:latin typeface="Times New Roman"/>
                <a:ea typeface="Times New Roman"/>
                <a:cs typeface="Times New Roman"/>
                <a:sym typeface="Times New Roman"/>
              </a:rPr>
              <a:t> - Converts binary value from Arduino Uno to key value for Microchip Curiosity.</a:t>
            </a:r>
            <a:endParaRPr sz="1800">
              <a:latin typeface="Times New Roman"/>
              <a:ea typeface="Times New Roman"/>
              <a:cs typeface="Times New Roman"/>
              <a:sym typeface="Times New Roman"/>
            </a:endParaRPr>
          </a:p>
        </p:txBody>
      </p:sp>
      <p:sp>
        <p:nvSpPr>
          <p:cNvPr id="191" name="Google Shape;191;p22"/>
          <p:cNvSpPr txBox="1"/>
          <p:nvPr/>
        </p:nvSpPr>
        <p:spPr>
          <a:xfrm>
            <a:off x="6653400" y="4580750"/>
            <a:ext cx="2490600" cy="5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latin typeface="Lato"/>
                <a:ea typeface="Lato"/>
                <a:cs typeface="Lato"/>
                <a:sym typeface="Lato"/>
              </a:rPr>
              <a:t>Microchip Curiosity Function</a:t>
            </a:r>
            <a:endParaRPr>
              <a:solidFill>
                <a:srgbClr val="FF0000"/>
              </a:solidFill>
              <a:latin typeface="Lato"/>
              <a:ea typeface="Lato"/>
              <a:cs typeface="Lato"/>
              <a:sym typeface="Lato"/>
            </a:endParaRPr>
          </a:p>
          <a:p>
            <a:pPr indent="0" lvl="0" marL="0" rtl="0" algn="l">
              <a:spcBef>
                <a:spcPts val="0"/>
              </a:spcBef>
              <a:spcAft>
                <a:spcPts val="0"/>
              </a:spcAft>
              <a:buNone/>
            </a:pPr>
            <a:r>
              <a:rPr lang="en">
                <a:solidFill>
                  <a:srgbClr val="00B6FF"/>
                </a:solidFill>
                <a:latin typeface="Lato"/>
                <a:ea typeface="Lato"/>
                <a:cs typeface="Lato"/>
                <a:sym typeface="Lato"/>
              </a:rPr>
              <a:t>Arduino Uno Function</a:t>
            </a:r>
            <a:endParaRPr>
              <a:solidFill>
                <a:srgbClr val="00B6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Ultrasonic Sensor </a:t>
            </a:r>
            <a:r>
              <a:rPr lang="en"/>
              <a:t>Code</a:t>
            </a:r>
            <a:endParaRPr/>
          </a:p>
        </p:txBody>
      </p:sp>
      <p:sp>
        <p:nvSpPr>
          <p:cNvPr id="197" name="Google Shape;197;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Major Functions:</a:t>
            </a:r>
            <a:endParaRPr sz="1800">
              <a:latin typeface="Times New Roman"/>
              <a:ea typeface="Times New Roman"/>
              <a:cs typeface="Times New Roman"/>
              <a:sym typeface="Times New Roman"/>
            </a:endParaRPr>
          </a:p>
          <a:p>
            <a:pPr indent="-342900" lvl="0" marL="457200" rtl="0" algn="l">
              <a:spcBef>
                <a:spcPts val="1600"/>
              </a:spcBef>
              <a:spcAft>
                <a:spcPts val="0"/>
              </a:spcAft>
              <a:buSzPts val="1800"/>
              <a:buFont typeface="Times New Roman"/>
              <a:buChar char="●"/>
            </a:pPr>
            <a:r>
              <a:rPr lang="en" sz="1800">
                <a:solidFill>
                  <a:srgbClr val="00B6FF"/>
                </a:solidFill>
                <a:latin typeface="Times New Roman"/>
                <a:ea typeface="Times New Roman"/>
                <a:cs typeface="Times New Roman"/>
                <a:sym typeface="Times New Roman"/>
              </a:rPr>
              <a:t>getDist</a:t>
            </a:r>
            <a:r>
              <a:rPr lang="en" sz="1800">
                <a:solidFill>
                  <a:srgbClr val="00B6FF"/>
                </a:solidFill>
                <a:latin typeface="Times New Roman"/>
                <a:ea typeface="Times New Roman"/>
                <a:cs typeface="Times New Roman"/>
                <a:sym typeface="Times New Roman"/>
              </a:rPr>
              <a:t>()</a:t>
            </a:r>
            <a:r>
              <a:rPr lang="en" sz="1800">
                <a:latin typeface="Times New Roman"/>
                <a:ea typeface="Times New Roman"/>
                <a:cs typeface="Times New Roman"/>
                <a:sym typeface="Times New Roman"/>
              </a:rPr>
              <a:t> - Gets distance from ultrasonic sensor.</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solidFill>
                  <a:srgbClr val="00B6FF"/>
                </a:solidFill>
                <a:latin typeface="Times New Roman"/>
                <a:ea typeface="Times New Roman"/>
                <a:cs typeface="Times New Roman"/>
                <a:sym typeface="Times New Roman"/>
              </a:rPr>
              <a:t>setFlag</a:t>
            </a:r>
            <a:r>
              <a:rPr lang="en" sz="1800">
                <a:solidFill>
                  <a:srgbClr val="00B6FF"/>
                </a:solidFill>
                <a:latin typeface="Times New Roman"/>
                <a:ea typeface="Times New Roman"/>
                <a:cs typeface="Times New Roman"/>
                <a:sym typeface="Times New Roman"/>
              </a:rPr>
              <a:t>()</a:t>
            </a:r>
            <a:r>
              <a:rPr lang="en" sz="1800">
                <a:latin typeface="Times New Roman"/>
                <a:ea typeface="Times New Roman"/>
                <a:cs typeface="Times New Roman"/>
                <a:sym typeface="Times New Roman"/>
              </a:rPr>
              <a:t> - Sets flag if distance changes below specified value.</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solidFill>
                  <a:srgbClr val="FF0000"/>
                </a:solidFill>
                <a:latin typeface="Times New Roman"/>
                <a:ea typeface="Times New Roman"/>
                <a:cs typeface="Times New Roman"/>
                <a:sym typeface="Times New Roman"/>
              </a:rPr>
              <a:t>main</a:t>
            </a:r>
            <a:r>
              <a:rPr lang="en" sz="1800">
                <a:solidFill>
                  <a:srgbClr val="FF0000"/>
                </a:solidFill>
                <a:latin typeface="Times New Roman"/>
                <a:ea typeface="Times New Roman"/>
                <a:cs typeface="Times New Roman"/>
                <a:sym typeface="Times New Roman"/>
              </a:rPr>
              <a:t>()</a:t>
            </a:r>
            <a:r>
              <a:rPr lang="en" sz="1800">
                <a:latin typeface="Times New Roman"/>
                <a:ea typeface="Times New Roman"/>
                <a:cs typeface="Times New Roman"/>
                <a:sym typeface="Times New Roman"/>
              </a:rPr>
              <a:t> - Uses flag from Arduino.</a:t>
            </a:r>
            <a:endParaRPr sz="1800">
              <a:latin typeface="Times New Roman"/>
              <a:ea typeface="Times New Roman"/>
              <a:cs typeface="Times New Roman"/>
              <a:sym typeface="Times New Roman"/>
            </a:endParaRPr>
          </a:p>
        </p:txBody>
      </p:sp>
      <p:sp>
        <p:nvSpPr>
          <p:cNvPr id="198" name="Google Shape;198;p23"/>
          <p:cNvSpPr txBox="1"/>
          <p:nvPr/>
        </p:nvSpPr>
        <p:spPr>
          <a:xfrm>
            <a:off x="6653400" y="4580750"/>
            <a:ext cx="2490600" cy="5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latin typeface="Lato"/>
                <a:ea typeface="Lato"/>
                <a:cs typeface="Lato"/>
                <a:sym typeface="Lato"/>
              </a:rPr>
              <a:t>Microchip Curiosity Function</a:t>
            </a:r>
            <a:endParaRPr>
              <a:solidFill>
                <a:srgbClr val="FF0000"/>
              </a:solidFill>
              <a:latin typeface="Lato"/>
              <a:ea typeface="Lato"/>
              <a:cs typeface="Lato"/>
              <a:sym typeface="Lato"/>
            </a:endParaRPr>
          </a:p>
          <a:p>
            <a:pPr indent="0" lvl="0" marL="0" rtl="0" algn="l">
              <a:spcBef>
                <a:spcPts val="0"/>
              </a:spcBef>
              <a:spcAft>
                <a:spcPts val="0"/>
              </a:spcAft>
              <a:buNone/>
            </a:pPr>
            <a:r>
              <a:rPr lang="en">
                <a:solidFill>
                  <a:srgbClr val="00B6FF"/>
                </a:solidFill>
                <a:latin typeface="Lato"/>
                <a:ea typeface="Lato"/>
                <a:cs typeface="Lato"/>
                <a:sym typeface="Lato"/>
              </a:rPr>
              <a:t>Arduino Uno Function</a:t>
            </a:r>
            <a:endParaRPr>
              <a:solidFill>
                <a:srgbClr val="00B6FF"/>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4"/>
          <p:cNvSpPr txBox="1"/>
          <p:nvPr>
            <p:ph idx="4294967295" type="title"/>
          </p:nvPr>
        </p:nvSpPr>
        <p:spPr>
          <a:xfrm>
            <a:off x="0" y="0"/>
            <a:ext cx="56814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Final Circuit &amp; </a:t>
            </a:r>
            <a:r>
              <a:rPr lang="en" sz="3000"/>
              <a:t>Live Demo</a:t>
            </a:r>
            <a:endParaRPr sz="3000"/>
          </a:p>
        </p:txBody>
      </p:sp>
      <p:pic>
        <p:nvPicPr>
          <p:cNvPr id="204" name="Google Shape;204;p24"/>
          <p:cNvPicPr preferRelativeResize="0"/>
          <p:nvPr/>
        </p:nvPicPr>
        <p:blipFill rotWithShape="1">
          <a:blip r:embed="rId3">
            <a:alphaModFix/>
          </a:blip>
          <a:srcRect b="0" l="5067" r="16482" t="0"/>
          <a:stretch/>
        </p:blipFill>
        <p:spPr>
          <a:xfrm rot="5400000">
            <a:off x="2605576" y="-600011"/>
            <a:ext cx="3932848" cy="668432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ctrTitle"/>
          </p:nvPr>
        </p:nvSpPr>
        <p:spPr>
          <a:xfrm>
            <a:off x="3490550" y="950250"/>
            <a:ext cx="5493600" cy="187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Project Description</a:t>
            </a:r>
            <a:endParaRPr sz="3200"/>
          </a:p>
        </p:txBody>
      </p:sp>
      <p:sp>
        <p:nvSpPr>
          <p:cNvPr id="141" name="Google Shape;141;p14"/>
          <p:cNvSpPr txBox="1"/>
          <p:nvPr>
            <p:ph idx="1" type="subTitle"/>
          </p:nvPr>
        </p:nvSpPr>
        <p:spPr>
          <a:xfrm>
            <a:off x="3139650" y="2078825"/>
            <a:ext cx="5302500" cy="214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We will launch the program and ask the user to either enter a new passcode or set up the alarm system. If the alarm system is set up we will wait for movement to be detected using ultrasonic sensor and sound off the alarm when this occurs. Until the user enters the correct passcode the alarm will continue to sound.</a:t>
            </a:r>
            <a:endParaRPr sz="18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5"/>
          <p:cNvSpPr txBox="1"/>
          <p:nvPr>
            <p:ph type="ctrTitle"/>
          </p:nvPr>
        </p:nvSpPr>
        <p:spPr>
          <a:xfrm>
            <a:off x="3490550" y="950250"/>
            <a:ext cx="5493600" cy="187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Required Parts</a:t>
            </a:r>
            <a:endParaRPr sz="3200"/>
          </a:p>
        </p:txBody>
      </p:sp>
      <p:sp>
        <p:nvSpPr>
          <p:cNvPr id="147" name="Google Shape;147;p15"/>
          <p:cNvSpPr txBox="1"/>
          <p:nvPr>
            <p:ph idx="1" type="subTitle"/>
          </p:nvPr>
        </p:nvSpPr>
        <p:spPr>
          <a:xfrm>
            <a:off x="3139650" y="2078825"/>
            <a:ext cx="5302500" cy="2147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LCD display</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Keypad membrane switch</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Ultrasonic sensor</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Piezoelectric buzzer</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Microchip Curiosity development board</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Arduino Uno</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4 10 kΩ resistors</a:t>
            </a:r>
            <a:endParaRPr sz="18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Parts Description</a:t>
            </a:r>
            <a:endParaRPr sz="3200"/>
          </a:p>
        </p:txBody>
      </p:sp>
      <p:sp>
        <p:nvSpPr>
          <p:cNvPr id="153" name="Google Shape;153;p16"/>
          <p:cNvSpPr txBox="1"/>
          <p:nvPr>
            <p:ph idx="1" type="body"/>
          </p:nvPr>
        </p:nvSpPr>
        <p:spPr>
          <a:xfrm>
            <a:off x="1297500" y="1232925"/>
            <a:ext cx="7038900" cy="3259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LCD Display &amp; Membrane Switch - Used for UI</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Ultrasonic Sensor - Used for motion sensor</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Piezoelectric Buzzer - Used for alarm tone</a:t>
            </a:r>
            <a:endParaRPr sz="1600">
              <a:latin typeface="Times New Roman"/>
              <a:ea typeface="Times New Roman"/>
              <a:cs typeface="Times New Roman"/>
              <a:sym typeface="Times New Roman"/>
            </a:endParaRPr>
          </a:p>
          <a:p>
            <a:pPr indent="-330200" lvl="0" marL="457200" rtl="0" algn="l">
              <a:lnSpc>
                <a:spcPct val="10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Microchip Curiosity development board - Used for:</a:t>
            </a:r>
            <a:endParaRPr sz="1600">
              <a:latin typeface="Times New Roman"/>
              <a:ea typeface="Times New Roman"/>
              <a:cs typeface="Times New Roman"/>
              <a:sym typeface="Times New Roman"/>
            </a:endParaRPr>
          </a:p>
          <a:p>
            <a:pPr indent="-330200" lvl="1" marL="914400" rtl="0" algn="l">
              <a:lnSpc>
                <a:spcPct val="10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Main program and UI handler</a:t>
            </a:r>
            <a:endParaRPr sz="1600">
              <a:latin typeface="Times New Roman"/>
              <a:ea typeface="Times New Roman"/>
              <a:cs typeface="Times New Roman"/>
              <a:sym typeface="Times New Roman"/>
            </a:endParaRPr>
          </a:p>
          <a:p>
            <a:pPr indent="-330200" lvl="1" marL="914400" rtl="0" algn="l">
              <a:lnSpc>
                <a:spcPct val="10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Output to LCD </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Arduino Uno - Used for:</a:t>
            </a:r>
            <a:endParaRPr sz="1600">
              <a:latin typeface="Times New Roman"/>
              <a:ea typeface="Times New Roman"/>
              <a:cs typeface="Times New Roman"/>
              <a:sym typeface="Times New Roman"/>
            </a:endParaRPr>
          </a:p>
          <a:p>
            <a:pPr indent="-330200" lvl="1" marL="9144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Input from Membrane Switch (to reduce pin usage on Microchip Curiosity)</a:t>
            </a:r>
            <a:endParaRPr sz="1600">
              <a:latin typeface="Times New Roman"/>
              <a:ea typeface="Times New Roman"/>
              <a:cs typeface="Times New Roman"/>
              <a:sym typeface="Times New Roman"/>
            </a:endParaRPr>
          </a:p>
          <a:p>
            <a:pPr indent="-330200" lvl="1" marL="9144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Input from Ultrasonic Sensor</a:t>
            </a:r>
            <a:endParaRPr sz="1600">
              <a:latin typeface="Times New Roman"/>
              <a:ea typeface="Times New Roman"/>
              <a:cs typeface="Times New Roman"/>
              <a:sym typeface="Times New Roman"/>
            </a:endParaRPr>
          </a:p>
          <a:p>
            <a:pPr indent="-330200" lvl="1" marL="9144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Output to Piezoelectric Buzzer</a:t>
            </a: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10 kΩ resistors are used for pull-up resistor setup</a:t>
            </a:r>
            <a:endParaRPr sz="16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17"/>
          <p:cNvSpPr txBox="1"/>
          <p:nvPr>
            <p:ph type="ctrTitle"/>
          </p:nvPr>
        </p:nvSpPr>
        <p:spPr>
          <a:xfrm>
            <a:off x="3139650" y="929925"/>
            <a:ext cx="5493600" cy="187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Design &amp; Testing Process</a:t>
            </a:r>
            <a:endParaRPr sz="3200"/>
          </a:p>
        </p:txBody>
      </p:sp>
      <p:sp>
        <p:nvSpPr>
          <p:cNvPr id="159" name="Google Shape;159;p17"/>
          <p:cNvSpPr txBox="1"/>
          <p:nvPr>
            <p:ph idx="1" type="subTitle"/>
          </p:nvPr>
        </p:nvSpPr>
        <p:spPr>
          <a:xfrm>
            <a:off x="3139650" y="2078825"/>
            <a:ext cx="5694600" cy="2503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Verify that all the individual components are functioning properly</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Test the desired functionality from each component (while </a:t>
            </a:r>
            <a:r>
              <a:rPr lang="en" sz="1800">
                <a:latin typeface="Times New Roman"/>
                <a:ea typeface="Times New Roman"/>
                <a:cs typeface="Times New Roman"/>
                <a:sym typeface="Times New Roman"/>
              </a:rPr>
              <a:t>separated</a:t>
            </a:r>
            <a:r>
              <a:rPr lang="en" sz="1800">
                <a:latin typeface="Times New Roman"/>
                <a:ea typeface="Times New Roman"/>
                <a:cs typeface="Times New Roman"/>
                <a:sym typeface="Times New Roman"/>
              </a:rPr>
              <a:t> from each other)</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Combine all components into a single program that handles user and data input in the manner described in our flowchart.</a:t>
            </a:r>
            <a:endParaRPr sz="18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18"/>
          <p:cNvSpPr txBox="1"/>
          <p:nvPr>
            <p:ph type="ctrTitle"/>
          </p:nvPr>
        </p:nvSpPr>
        <p:spPr>
          <a:xfrm>
            <a:off x="3109900" y="50627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Flowchart</a:t>
            </a:r>
            <a:endParaRPr sz="3200"/>
          </a:p>
        </p:txBody>
      </p:sp>
      <p:pic>
        <p:nvPicPr>
          <p:cNvPr id="165" name="Google Shape;165;p18"/>
          <p:cNvPicPr preferRelativeResize="0"/>
          <p:nvPr/>
        </p:nvPicPr>
        <p:blipFill>
          <a:blip r:embed="rId3">
            <a:alphaModFix/>
          </a:blip>
          <a:stretch>
            <a:fillRect/>
          </a:stretch>
        </p:blipFill>
        <p:spPr>
          <a:xfrm>
            <a:off x="3109900" y="1209775"/>
            <a:ext cx="4917225" cy="3183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19"/>
          <p:cNvSpPr txBox="1"/>
          <p:nvPr>
            <p:ph type="ctrTitle"/>
          </p:nvPr>
        </p:nvSpPr>
        <p:spPr>
          <a:xfrm>
            <a:off x="3599425" y="310029"/>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Block Diagram</a:t>
            </a:r>
            <a:endParaRPr sz="3200"/>
          </a:p>
        </p:txBody>
      </p:sp>
      <p:pic>
        <p:nvPicPr>
          <p:cNvPr id="171" name="Google Shape;171;p19"/>
          <p:cNvPicPr preferRelativeResize="0"/>
          <p:nvPr/>
        </p:nvPicPr>
        <p:blipFill>
          <a:blip r:embed="rId3">
            <a:alphaModFix/>
          </a:blip>
          <a:stretch>
            <a:fillRect/>
          </a:stretch>
        </p:blipFill>
        <p:spPr>
          <a:xfrm>
            <a:off x="3599425" y="1101550"/>
            <a:ext cx="4408658" cy="35308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0"/>
          <p:cNvSpPr txBox="1"/>
          <p:nvPr>
            <p:ph type="ctrTitle"/>
          </p:nvPr>
        </p:nvSpPr>
        <p:spPr>
          <a:xfrm>
            <a:off x="3206325" y="957000"/>
            <a:ext cx="5493600" cy="187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Issues</a:t>
            </a:r>
            <a:endParaRPr sz="3200"/>
          </a:p>
        </p:txBody>
      </p:sp>
      <p:sp>
        <p:nvSpPr>
          <p:cNvPr id="177" name="Google Shape;177;p20"/>
          <p:cNvSpPr txBox="1"/>
          <p:nvPr>
            <p:ph idx="1" type="subTitle"/>
          </p:nvPr>
        </p:nvSpPr>
        <p:spPr>
          <a:xfrm>
            <a:off x="3139650" y="1774025"/>
            <a:ext cx="5694600" cy="2503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Available pins on Microchip Curiosity</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Pull-Up resistors for inputs</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Hardware Issues (membrane switch and LCD)</a:t>
            </a:r>
            <a:endParaRPr sz="1800">
              <a:latin typeface="Times New Roman"/>
              <a:ea typeface="Times New Roman"/>
              <a:cs typeface="Times New Roman"/>
              <a:sym typeface="Times New Roman"/>
            </a:endParaRPr>
          </a:p>
          <a:p>
            <a:pPr indent="0" lvl="0" marL="457200" rtl="0" algn="l">
              <a:spcBef>
                <a:spcPts val="0"/>
              </a:spcBef>
              <a:spcAft>
                <a:spcPts val="0"/>
              </a:spcAft>
              <a:buNone/>
            </a:pPr>
            <a:r>
              <a:t/>
            </a:r>
            <a:endParaRPr sz="18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LCD Display Code</a:t>
            </a:r>
            <a:endParaRPr/>
          </a:p>
        </p:txBody>
      </p:sp>
      <p:sp>
        <p:nvSpPr>
          <p:cNvPr id="183" name="Google Shape;183;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Times New Roman"/>
                <a:ea typeface="Times New Roman"/>
                <a:cs typeface="Times New Roman"/>
                <a:sym typeface="Times New Roman"/>
              </a:rPr>
              <a:t>Major </a:t>
            </a:r>
            <a:r>
              <a:rPr lang="en" sz="1800">
                <a:latin typeface="Times New Roman"/>
                <a:ea typeface="Times New Roman"/>
                <a:cs typeface="Times New Roman"/>
                <a:sym typeface="Times New Roman"/>
              </a:rPr>
              <a:t>Functions:</a:t>
            </a:r>
            <a:endParaRPr sz="1800">
              <a:latin typeface="Times New Roman"/>
              <a:ea typeface="Times New Roman"/>
              <a:cs typeface="Times New Roman"/>
              <a:sym typeface="Times New Roman"/>
            </a:endParaRPr>
          </a:p>
          <a:p>
            <a:pPr indent="-342900" lvl="0" marL="457200" rtl="0" algn="l">
              <a:spcBef>
                <a:spcPts val="1600"/>
              </a:spcBef>
              <a:spcAft>
                <a:spcPts val="0"/>
              </a:spcAft>
              <a:buSzPts val="1800"/>
              <a:buFont typeface="Times New Roman"/>
              <a:buChar char="●"/>
            </a:pPr>
            <a:r>
              <a:rPr lang="en" sz="1800">
                <a:solidFill>
                  <a:srgbClr val="FF0000"/>
                </a:solidFill>
                <a:latin typeface="Times New Roman"/>
                <a:ea typeface="Times New Roman"/>
                <a:cs typeface="Times New Roman"/>
                <a:sym typeface="Times New Roman"/>
              </a:rPr>
              <a:t>InitSysUI()</a:t>
            </a:r>
            <a:r>
              <a:rPr lang="en" sz="1800">
                <a:latin typeface="Times New Roman"/>
                <a:ea typeface="Times New Roman"/>
                <a:cs typeface="Times New Roman"/>
                <a:sym typeface="Times New Roman"/>
              </a:rPr>
              <a:t> - Clears screen and gives options for setting alarm and password.</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solidFill>
                  <a:srgbClr val="FF0000"/>
                </a:solidFill>
                <a:latin typeface="Times New Roman"/>
                <a:ea typeface="Times New Roman"/>
                <a:cs typeface="Times New Roman"/>
                <a:sym typeface="Times New Roman"/>
              </a:rPr>
              <a:t>fiveSecCountDown()</a:t>
            </a:r>
            <a:r>
              <a:rPr lang="en" sz="1800">
                <a:latin typeface="Times New Roman"/>
                <a:ea typeface="Times New Roman"/>
                <a:cs typeface="Times New Roman"/>
                <a:sym typeface="Times New Roman"/>
              </a:rPr>
              <a:t> - Displays the countdown for setting the alarm.</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solidFill>
                  <a:srgbClr val="FF0000"/>
                </a:solidFill>
                <a:latin typeface="Times New Roman"/>
                <a:ea typeface="Times New Roman"/>
                <a:cs typeface="Times New Roman"/>
                <a:sym typeface="Times New Roman"/>
              </a:rPr>
              <a:t>writeKey(int key)</a:t>
            </a:r>
            <a:r>
              <a:rPr lang="en" sz="1800">
                <a:latin typeface="Times New Roman"/>
                <a:ea typeface="Times New Roman"/>
                <a:cs typeface="Times New Roman"/>
                <a:sym typeface="Times New Roman"/>
              </a:rPr>
              <a:t> - Displays proper characters.</a:t>
            </a:r>
            <a:endParaRPr sz="1800">
              <a:latin typeface="Times New Roman"/>
              <a:ea typeface="Times New Roman"/>
              <a:cs typeface="Times New Roman"/>
              <a:sym typeface="Times New Roman"/>
            </a:endParaRPr>
          </a:p>
        </p:txBody>
      </p:sp>
      <p:sp>
        <p:nvSpPr>
          <p:cNvPr id="184" name="Google Shape;184;p21"/>
          <p:cNvSpPr txBox="1"/>
          <p:nvPr/>
        </p:nvSpPr>
        <p:spPr>
          <a:xfrm>
            <a:off x="6653400" y="4580750"/>
            <a:ext cx="2490600" cy="5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latin typeface="Lato"/>
                <a:ea typeface="Lato"/>
                <a:cs typeface="Lato"/>
                <a:sym typeface="Lato"/>
              </a:rPr>
              <a:t>Microchip Curiosity Function</a:t>
            </a:r>
            <a:endParaRPr>
              <a:solidFill>
                <a:srgbClr val="FF0000"/>
              </a:solidFill>
              <a:latin typeface="Lato"/>
              <a:ea typeface="Lato"/>
              <a:cs typeface="Lato"/>
              <a:sym typeface="Lato"/>
            </a:endParaRPr>
          </a:p>
          <a:p>
            <a:pPr indent="0" lvl="0" marL="0" rtl="0" algn="l">
              <a:spcBef>
                <a:spcPts val="0"/>
              </a:spcBef>
              <a:spcAft>
                <a:spcPts val="0"/>
              </a:spcAft>
              <a:buNone/>
            </a:pPr>
            <a:r>
              <a:rPr lang="en">
                <a:solidFill>
                  <a:srgbClr val="00B6FF"/>
                </a:solidFill>
                <a:latin typeface="Lato"/>
                <a:ea typeface="Lato"/>
                <a:cs typeface="Lato"/>
                <a:sym typeface="Lato"/>
              </a:rPr>
              <a:t>Arduino Uno Function</a:t>
            </a:r>
            <a:endParaRPr>
              <a:solidFill>
                <a:srgbClr val="00B6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